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152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36662-7156-02BA-DE6B-64E427F25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27AB72-E874-DF28-9046-BBFB395743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680DDE-0327-A781-AFA9-9E04722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E53CA5-D7D8-3B3C-8281-8009E4E63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B7600C-9E10-79DA-BFF8-558F1FDC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95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12977-C079-3B71-3B3B-7223C034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905313-DA4B-BDD0-8EEF-EBCA1CB6A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1321A3-C732-FFDF-CB11-75939D962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F4EACF-B559-0E1C-86CD-12D17257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7132AB-9A53-28E4-A16A-9C99054C0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91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AA9DB-7B52-7F00-8DD2-0B1C53B73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5CA73D-D8D0-6507-3C67-8D57B52AD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416FE3-2A83-B359-7C33-491BE8C90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3D1768-FF6A-9BD8-973E-A9B83BE7D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CEAC56-A953-649D-0C49-1FEF5BF2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91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84869E-A962-D929-DC84-8A116258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CA113D-F8DD-A3A6-8B4C-3A969C8D0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AECAAE-DE0A-C490-84E4-17BD0D9EE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8A5F84-5352-AA0C-23B1-2CB6A199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DE62B5-B8C4-1803-748F-B323F3AD2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C1F7D9-11BA-7E9F-4EAA-D7784516F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539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8B589-5333-AB8D-F7BA-9A7695A23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F17147-53B8-3586-BCE0-9FAED6D84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1CE192-27D2-E8A6-B476-87C8BA21A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C23C0E0-CDC5-E13A-9FC0-2A7127ABA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29BEA3-2EF4-CD82-6726-2A01BD1E77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151930F-F9DF-A754-D995-B911294A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981FB8-6ABA-7A70-F386-99C688C2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035767-06BF-40C0-7041-CFDBEE300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1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3B77E-87BD-BE61-96D5-0A36220B0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7124CF-4255-5461-1D18-8011AD6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87DC88-CE84-3E15-E93A-CA0C9A021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06F1DF-4A91-0EC2-6896-2B3A830A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20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8758B8-AA26-59C8-DE30-BE757835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DFB699B-5462-B88F-61FE-3A767186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A258490-0D61-A951-0D35-EDFAE0CBF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402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D21ABF-8E06-8F80-E91F-9204514D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35FDA7-9C40-695A-CFE6-D86ECA04C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01952B-054E-D4E9-A8EE-AB214FB76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CFFA12-7273-2CF0-4C2B-8B08E0C4A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D8C3D0-6302-E415-86F5-1B82EBAE4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9B453D-C045-DA17-0F54-EC4F24F8E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80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7C5F7-0901-3FD9-E4C8-3F0FDDCE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4012762-CFCE-8754-E555-4B5DC890E4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6BA69C-EC62-86C2-8DE5-B9E0C1740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205D32-1EE9-5EE1-6010-DCAAB0B1A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EB621B-B421-AE03-C3DB-9D2C3B791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B93C76-5F36-7781-AEB1-588B66FE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93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079639-5ABF-F790-1DE1-B735571B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B2FDA4-FBF0-0E21-8531-A9E1C01F3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3F041B-2DB1-3E98-62AF-A31B01D1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E6CF2C-BCFC-E946-B7E5-C2CA7531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48D724-7D28-92D4-B983-F7C99B50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58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7D4FA0-CD5D-90F3-C5C9-1744A218C3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843510-4F26-0A14-6DCF-75263481F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EF608E-4CD3-A908-EE1B-1FB0BD9CE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F49917-D936-D350-2F75-DFADCECC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B8F59F-B15E-CFB4-9233-80C11C9A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580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F8212-4720-D435-DFB9-4B92C2D84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20C173-B65A-C00A-C6DD-7CFF85AD0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5B44F9-36DF-736B-0667-74F7CB674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60FEB-A10E-4542-97D0-78C08630F37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D83848-B9BB-84F2-D889-8111D899A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4DFE2-7310-361D-689F-4DEA3EDDF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BEC1D-8B57-49A8-89A1-7D2877E25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62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12" Type="http://schemas.microsoft.com/office/2007/relationships/hdphoto" Target="../media/hdphoto1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11" Type="http://schemas.openxmlformats.org/officeDocument/2006/relationships/image" Target="../media/image1.png"/><Relationship Id="rId5" Type="http://schemas.microsoft.com/office/2007/relationships/hdphoto" Target="../media/hdphoto3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microsoft.com/office/2007/relationships/hdphoto" Target="../media/hdphoto1.wdp"/><Relationship Id="rId7" Type="http://schemas.openxmlformats.org/officeDocument/2006/relationships/slide" Target="slide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watch?v=pqpia43zk24" TargetMode="External"/><Relationship Id="rId7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2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1.png"/><Relationship Id="rId11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slide" Target="slide4.xml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hyperlink" Target="https://learningapps.org/watch?v=pk3x7bytc25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microsoft.com/office/2007/relationships/hdphoto" Target="../media/hdphoto2.wdp"/><Relationship Id="rId11" Type="http://schemas.openxmlformats.org/officeDocument/2006/relationships/slide" Target="slide4.xml"/><Relationship Id="rId5" Type="http://schemas.openxmlformats.org/officeDocument/2006/relationships/image" Target="../media/image2.png"/><Relationship Id="rId10" Type="http://schemas.openxmlformats.org/officeDocument/2006/relationships/hyperlink" Target="https://nukadeti.ru/rasskazy/priklyucheniya-neznajki-i-ego-druzej" TargetMode="External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CB77C-E435-FCF7-323F-C7074A468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8515" y="760224"/>
            <a:ext cx="991958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Пособие для дистанционного урока русского языка по теме «</a:t>
            </a:r>
            <a:r>
              <a:rPr lang="ru-RU" b="1" dirty="0"/>
              <a:t>Главные члены предложения. </a:t>
            </a:r>
            <a:br>
              <a:rPr lang="ru-RU" b="1" dirty="0"/>
            </a:br>
            <a:r>
              <a:rPr lang="ru-RU" b="1" dirty="0"/>
              <a:t>Подлежащее и сказуемое</a:t>
            </a:r>
            <a:r>
              <a:rPr lang="ru-RU" dirty="0"/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4C2693-63E9-A003-1DE7-4F3838FF4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585" y="4951005"/>
            <a:ext cx="9919580" cy="1655762"/>
          </a:xfrm>
        </p:spPr>
        <p:txBody>
          <a:bodyPr/>
          <a:lstStyle/>
          <a:p>
            <a:r>
              <a:rPr lang="ru-RU" dirty="0"/>
              <a:t>Выполнили студенты педагогического колледжа имени Н. А. Некрасова</a:t>
            </a:r>
          </a:p>
          <a:p>
            <a:r>
              <a:rPr lang="ru-RU" dirty="0" err="1"/>
              <a:t>Абельдинова</a:t>
            </a:r>
            <a:r>
              <a:rPr lang="ru-RU" dirty="0"/>
              <a:t> Александра и Орлова София</a:t>
            </a:r>
          </a:p>
          <a:p>
            <a:r>
              <a:rPr lang="ru-RU" dirty="0"/>
              <a:t>2025 </a:t>
            </a:r>
          </a:p>
        </p:txBody>
      </p:sp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23A7CA1-5690-162D-63DD-8AFFABEFDEC6}"/>
              </a:ext>
            </a:extLst>
          </p:cNvPr>
          <p:cNvSpPr/>
          <p:nvPr/>
        </p:nvSpPr>
        <p:spPr>
          <a:xfrm>
            <a:off x="5593532" y="3147824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6" descr="Нажмите значок PNG - Нажмите значок Рука Указатель прозрачная иллюстрация">
            <a:extLst>
              <a:ext uri="{FF2B5EF4-FFF2-40B4-BE49-F238E27FC236}">
                <a16:creationId xmlns:a16="http://schemas.microsoft.com/office/drawing/2014/main" id="{DC334FFE-207B-4EBA-D3EF-324CD2D882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71931" y="3276599"/>
            <a:ext cx="1476469" cy="147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468A10-AF54-9505-3CF3-75A14C321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76899" y="3958389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73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37000">
              <a:schemeClr val="accent1">
                <a:lumMod val="45000"/>
                <a:lumOff val="55000"/>
              </a:schemeClr>
            </a:gs>
            <a:gs pos="86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D6FCF4-3BE9-E2B2-7A4F-DCDBCDA2B970}"/>
              </a:ext>
            </a:extLst>
          </p:cNvPr>
          <p:cNvSpPr txBox="1"/>
          <p:nvPr/>
        </p:nvSpPr>
        <p:spPr>
          <a:xfrm>
            <a:off x="2762249" y="466725"/>
            <a:ext cx="7705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Ознакомься с инструкцией</a:t>
            </a:r>
          </a:p>
          <a:p>
            <a:r>
              <a:rPr lang="ru-RU" sz="4800" dirty="0"/>
              <a:t>                  </a:t>
            </a:r>
            <a:r>
              <a:rPr lang="ru-RU" sz="4800" b="1" dirty="0"/>
              <a:t>кнопки</a:t>
            </a: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888A9AE4-443A-CF6A-C182-08B9F783A609}"/>
              </a:ext>
            </a:extLst>
          </p:cNvPr>
          <p:cNvSpPr/>
          <p:nvPr/>
        </p:nvSpPr>
        <p:spPr>
          <a:xfrm>
            <a:off x="3143203" y="3039779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2DEB30C8-EB2B-7AB4-7683-206217EFBAFD}"/>
              </a:ext>
            </a:extLst>
          </p:cNvPr>
          <p:cNvSpPr/>
          <p:nvPr/>
        </p:nvSpPr>
        <p:spPr>
          <a:xfrm rot="10800000">
            <a:off x="1757314" y="3053281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&quot;На главную&quot; 4">
            <a:extLst>
              <a:ext uri="{FF2B5EF4-FFF2-40B4-BE49-F238E27FC236}">
                <a16:creationId xmlns:a16="http://schemas.microsoft.com/office/drawing/2014/main" id="{3CF1A85C-E33D-38B9-5C15-B955C85B0564}"/>
              </a:ext>
            </a:extLst>
          </p:cNvPr>
          <p:cNvSpPr/>
          <p:nvPr/>
        </p:nvSpPr>
        <p:spPr>
          <a:xfrm>
            <a:off x="4933950" y="3053280"/>
            <a:ext cx="923925" cy="751437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011991-C651-F611-5EC9-35A82640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17508" y="2966517"/>
            <a:ext cx="838200" cy="838200"/>
          </a:xfrm>
          <a:prstGeom prst="rect">
            <a:avLst/>
          </a:prstGeom>
        </p:spPr>
      </p:pic>
      <p:pic>
        <p:nvPicPr>
          <p:cNvPr id="2050" name="Picture 2" descr="слушать - Музыка и мультимедиа Иконки">
            <a:extLst>
              <a:ext uri="{FF2B5EF4-FFF2-40B4-BE49-F238E27FC236}">
                <a16:creationId xmlns:a16="http://schemas.microsoft.com/office/drawing/2014/main" id="{AD4B985A-1A3F-72DA-7CD3-B170600D1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953" y="2886335"/>
            <a:ext cx="1085329" cy="108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D1B6F5-1B9D-E29C-9D2F-C7C73B4ED56A}"/>
              </a:ext>
            </a:extLst>
          </p:cNvPr>
          <p:cNvSpPr txBox="1"/>
          <p:nvPr/>
        </p:nvSpPr>
        <p:spPr>
          <a:xfrm>
            <a:off x="1181099" y="4295775"/>
            <a:ext cx="3609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переключение между слайдами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0AF639-8288-746C-323C-AFBFD63AB782}"/>
              </a:ext>
            </a:extLst>
          </p:cNvPr>
          <p:cNvSpPr txBox="1"/>
          <p:nvPr/>
        </p:nvSpPr>
        <p:spPr>
          <a:xfrm>
            <a:off x="-61914" y="239344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назад     вперёд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2E28CB-C76A-1F24-3E7C-E06E09F2873E}"/>
              </a:ext>
            </a:extLst>
          </p:cNvPr>
          <p:cNvSpPr txBox="1"/>
          <p:nvPr/>
        </p:nvSpPr>
        <p:spPr>
          <a:xfrm>
            <a:off x="3764757" y="3818218"/>
            <a:ext cx="31980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г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лавный экран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B03FC2-1E85-5935-89B5-06672DD72339}"/>
              </a:ext>
            </a:extLst>
          </p:cNvPr>
          <p:cNvSpPr txBox="1"/>
          <p:nvPr/>
        </p:nvSpPr>
        <p:spPr>
          <a:xfrm>
            <a:off x="4271940" y="2220443"/>
            <a:ext cx="6129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нужно нажать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E822B1-C4E8-481B-D7D8-DAEDE08E086A}"/>
              </a:ext>
            </a:extLst>
          </p:cNvPr>
          <p:cNvSpPr txBox="1"/>
          <p:nvPr/>
        </p:nvSpPr>
        <p:spPr>
          <a:xfrm>
            <a:off x="7681924" y="3996268"/>
            <a:ext cx="32813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нужно прослушать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1DE62C7-1EA8-FD6F-8B27-A54556D35879}"/>
              </a:ext>
            </a:extLst>
          </p:cNvPr>
          <p:cNvCxnSpPr>
            <a:endCxn id="7" idx="0"/>
          </p:cNvCxnSpPr>
          <p:nvPr/>
        </p:nvCxnSpPr>
        <p:spPr>
          <a:xfrm>
            <a:off x="2986086" y="3428998"/>
            <a:ext cx="1" cy="8667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C7FA850-86E8-B132-FF2A-CA75EEACD1DD}"/>
              </a:ext>
            </a:extLst>
          </p:cNvPr>
          <p:cNvCxnSpPr>
            <a:cxnSpLocks/>
          </p:cNvCxnSpPr>
          <p:nvPr/>
        </p:nvCxnSpPr>
        <p:spPr>
          <a:xfrm>
            <a:off x="5395912" y="3804717"/>
            <a:ext cx="0" cy="1577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1B1C66-FC36-65EF-FDF5-3CDE3DB350F7}"/>
              </a:ext>
            </a:extLst>
          </p:cNvPr>
          <p:cNvCxnSpPr>
            <a:cxnSpLocks/>
          </p:cNvCxnSpPr>
          <p:nvPr/>
        </p:nvCxnSpPr>
        <p:spPr>
          <a:xfrm>
            <a:off x="7243762" y="2728552"/>
            <a:ext cx="0" cy="1577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81D7ABF-7241-06AE-CAF7-2904054E2BF4}"/>
              </a:ext>
            </a:extLst>
          </p:cNvPr>
          <p:cNvCxnSpPr>
            <a:cxnSpLocks/>
          </p:cNvCxnSpPr>
          <p:nvPr/>
        </p:nvCxnSpPr>
        <p:spPr>
          <a:xfrm>
            <a:off x="9305969" y="3804717"/>
            <a:ext cx="0" cy="3619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трелка: вправо 2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D5E9F9-2335-37F2-39A3-DB4E3944315C}"/>
              </a:ext>
            </a:extLst>
          </p:cNvPr>
          <p:cNvSpPr/>
          <p:nvPr/>
        </p:nvSpPr>
        <p:spPr>
          <a:xfrm>
            <a:off x="10963309" y="5840129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13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"/>
    </mc:Choice>
    <mc:Fallback>
      <p:transition spd="slow" advClick="0" advTm="3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Мужская модель с 2 руками держит пустой лист бумаги формата А4 на черном  фоне. | Премиум Фото">
            <a:extLst>
              <a:ext uri="{FF2B5EF4-FFF2-40B4-BE49-F238E27FC236}">
                <a16:creationId xmlns:a16="http://schemas.microsoft.com/office/drawing/2014/main" id="{82DAFDBB-6641-84E2-9F59-77084F8F6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98011" l="9585" r="89617">
                        <a14:foregroundMark x1="21246" y1="92330" x2="21246" y2="92330"/>
                        <a14:foregroundMark x1="76358" y1="94886" x2="76358" y2="94886"/>
                        <a14:foregroundMark x1="20767" y1="97159" x2="20767" y2="97159"/>
                        <a14:foregroundMark x1="74920" y1="98011" x2="74920" y2="98011"/>
                        <a14:foregroundMark x1="16294" y1="97727" x2="16294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8325" y="725361"/>
            <a:ext cx="11220450" cy="630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35D6F8-FE4F-FCC2-37C3-DBB4FA40BA13}"/>
              </a:ext>
            </a:extLst>
          </p:cNvPr>
          <p:cNvSpPr txBox="1"/>
          <p:nvPr/>
        </p:nvSpPr>
        <p:spPr>
          <a:xfrm>
            <a:off x="1590674" y="2822917"/>
            <a:ext cx="3971925" cy="2423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43000"/>
              </a:lnSpc>
            </a:pP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Здравствуйте. Я много болел и пропустил одну из важных тем. Я неверно выполнил работу, где мне нужно было выделить подлежащее и сказуемое. Вы сможете помочь мне исправить?</a:t>
            </a:r>
            <a:endParaRPr lang="ru-RU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" name="пособие 1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044B9D64-70D3-3B3E-5606-0705E0ED50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7475" y="1739260"/>
            <a:ext cx="609600" cy="609600"/>
          </a:xfrm>
          <a:prstGeom prst="rect">
            <a:avLst/>
          </a:prstGeom>
        </p:spPr>
      </p:pic>
      <p:pic>
        <p:nvPicPr>
          <p:cNvPr id="8" name="Picture 2" descr="слушать - Музыка и мультимедиа Иконки">
            <a:extLst>
              <a:ext uri="{FF2B5EF4-FFF2-40B4-BE49-F238E27FC236}">
                <a16:creationId xmlns:a16="http://schemas.microsoft.com/office/drawing/2014/main" id="{07BF1E2C-BC33-0963-9E32-237A258CE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3" y="1400435"/>
            <a:ext cx="1085329" cy="108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ира - скрап - PNG / ПНГ клипарт на прозрачном фоне">
            <a:extLst>
              <a:ext uri="{FF2B5EF4-FFF2-40B4-BE49-F238E27FC236}">
                <a16:creationId xmlns:a16="http://schemas.microsoft.com/office/drawing/2014/main" id="{21F3736F-2432-CDB2-A509-0FD42A382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347" y="-266700"/>
            <a:ext cx="5086350" cy="67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6.png">
            <a:extLst>
              <a:ext uri="{FF2B5EF4-FFF2-40B4-BE49-F238E27FC236}">
                <a16:creationId xmlns:a16="http://schemas.microsoft.com/office/drawing/2014/main" id="{F9C6B8B1-9BAD-A9A7-7C36-7E6DA853BD9D}"/>
              </a:ext>
            </a:extLst>
          </p:cNvPr>
          <p:cNvPicPr/>
          <p:nvPr/>
        </p:nvPicPr>
        <p:blipFill>
          <a:blip r:embed="rId10"/>
          <a:srcRect/>
          <a:stretch>
            <a:fillRect/>
          </a:stretch>
        </p:blipFill>
        <p:spPr>
          <a:xfrm>
            <a:off x="7670485" y="2934866"/>
            <a:ext cx="4075172" cy="1110908"/>
          </a:xfrm>
          <a:prstGeom prst="rect">
            <a:avLst/>
          </a:prstGeom>
          <a:ln/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BD8EB44D-89C5-B242-A8DE-2CDAE5E12BF6}"/>
              </a:ext>
            </a:extLst>
          </p:cNvPr>
          <p:cNvGrpSpPr/>
          <p:nvPr/>
        </p:nvGrpSpPr>
        <p:grpSpPr>
          <a:xfrm>
            <a:off x="2809875" y="227756"/>
            <a:ext cx="4606955" cy="1816304"/>
            <a:chOff x="2876550" y="274959"/>
            <a:chExt cx="4606955" cy="181630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BA73102-155E-F996-963C-F0D53246942B}"/>
                </a:ext>
              </a:extLst>
            </p:cNvPr>
            <p:cNvSpPr/>
            <p:nvPr/>
          </p:nvSpPr>
          <p:spPr>
            <a:xfrm>
              <a:off x="2876550" y="275381"/>
              <a:ext cx="4606955" cy="181588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81E8D77-7204-DF9F-78D9-681C3F6749C1}"/>
                </a:ext>
              </a:extLst>
            </p:cNvPr>
            <p:cNvSpPr txBox="1"/>
            <p:nvPr/>
          </p:nvSpPr>
          <p:spPr>
            <a:xfrm>
              <a:off x="2933175" y="274959"/>
              <a:ext cx="449370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/>
                <a:t>Поставь цель на сегодняшний урок. </a:t>
              </a:r>
            </a:p>
            <a:p>
              <a:r>
                <a:rPr lang="ru-RU" sz="2800" dirty="0"/>
                <a:t>Предложи план для реализации цели урока.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B3C165-386F-7B93-B485-FAA5CFFEDB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25109" y="3701146"/>
            <a:ext cx="838200" cy="838200"/>
          </a:xfrm>
          <a:prstGeom prst="rect">
            <a:avLst/>
          </a:prstGeom>
        </p:spPr>
      </p:pic>
      <p:sp>
        <p:nvSpPr>
          <p:cNvPr id="15" name="Стрелка: вправо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6A76FA1-A299-A379-8245-0DDB88C8873A}"/>
              </a:ext>
            </a:extLst>
          </p:cNvPr>
          <p:cNvSpPr/>
          <p:nvPr/>
        </p:nvSpPr>
        <p:spPr>
          <a:xfrm>
            <a:off x="10963309" y="5840129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E90AC74-E598-E5A7-FE08-3C6A8E7132F9}"/>
              </a:ext>
            </a:extLst>
          </p:cNvPr>
          <p:cNvSpPr/>
          <p:nvPr/>
        </p:nvSpPr>
        <p:spPr>
          <a:xfrm rot="10800000">
            <a:off x="150303" y="152967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309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05F90F-7628-27E2-3230-70BE41E61210}"/>
              </a:ext>
            </a:extLst>
          </p:cNvPr>
          <p:cNvSpPr txBox="1"/>
          <p:nvPr/>
        </p:nvSpPr>
        <p:spPr>
          <a:xfrm>
            <a:off x="147484" y="127818"/>
            <a:ext cx="12044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Цель: научиться определять подлежащее и сказуемое в предложении.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0075BE-CF14-BDEC-8291-EFB46A331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4576" y="920221"/>
            <a:ext cx="838200" cy="83820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2E82EA2-A306-7291-B042-82ECB565AEA0}"/>
              </a:ext>
            </a:extLst>
          </p:cNvPr>
          <p:cNvCxnSpPr>
            <a:cxnSpLocks/>
          </p:cNvCxnSpPr>
          <p:nvPr/>
        </p:nvCxnSpPr>
        <p:spPr>
          <a:xfrm>
            <a:off x="973394" y="3429000"/>
            <a:ext cx="104320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DC80A611-6A6F-5B4E-72D6-266C16534EC6}"/>
              </a:ext>
            </a:extLst>
          </p:cNvPr>
          <p:cNvSpPr/>
          <p:nvPr/>
        </p:nvSpPr>
        <p:spPr>
          <a:xfrm>
            <a:off x="653846" y="3168445"/>
            <a:ext cx="639096" cy="521110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hlinkClick r:id="rId4" action="ppaction://hlinksldjump"/>
            <a:extLst>
              <a:ext uri="{FF2B5EF4-FFF2-40B4-BE49-F238E27FC236}">
                <a16:creationId xmlns:a16="http://schemas.microsoft.com/office/drawing/2014/main" id="{5A2150E8-A408-8045-A080-0E6CCEB1C661}"/>
              </a:ext>
            </a:extLst>
          </p:cNvPr>
          <p:cNvSpPr/>
          <p:nvPr/>
        </p:nvSpPr>
        <p:spPr>
          <a:xfrm rot="10800000">
            <a:off x="151378" y="5978745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hlinkClick r:id="rId5" action="ppaction://hlinksldjump"/>
            <a:extLst>
              <a:ext uri="{FF2B5EF4-FFF2-40B4-BE49-F238E27FC236}">
                <a16:creationId xmlns:a16="http://schemas.microsoft.com/office/drawing/2014/main" id="{7E219EFF-6393-A13B-614A-69093CACDE5E}"/>
              </a:ext>
            </a:extLst>
          </p:cNvPr>
          <p:cNvSpPr/>
          <p:nvPr/>
        </p:nvSpPr>
        <p:spPr>
          <a:xfrm>
            <a:off x="11035687" y="5978745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47F4170-F21D-DCBB-4142-1058D46BA3D8}"/>
              </a:ext>
            </a:extLst>
          </p:cNvPr>
          <p:cNvSpPr/>
          <p:nvPr/>
        </p:nvSpPr>
        <p:spPr>
          <a:xfrm>
            <a:off x="3923072" y="3168445"/>
            <a:ext cx="639096" cy="521110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AFAED72-C6E3-ED81-47D4-91639E009253}"/>
              </a:ext>
            </a:extLst>
          </p:cNvPr>
          <p:cNvSpPr/>
          <p:nvPr/>
        </p:nvSpPr>
        <p:spPr>
          <a:xfrm>
            <a:off x="7551175" y="3168445"/>
            <a:ext cx="639096" cy="521110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3003D3C-00AF-34BF-C347-DA9B925B0E46}"/>
              </a:ext>
            </a:extLst>
          </p:cNvPr>
          <p:cNvSpPr/>
          <p:nvPr/>
        </p:nvSpPr>
        <p:spPr>
          <a:xfrm>
            <a:off x="11035687" y="3171768"/>
            <a:ext cx="639096" cy="521110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hlinkClick r:id="rId6" action="ppaction://hlinksldjump"/>
            <a:extLst>
              <a:ext uri="{FF2B5EF4-FFF2-40B4-BE49-F238E27FC236}">
                <a16:creationId xmlns:a16="http://schemas.microsoft.com/office/drawing/2014/main" id="{48E4DEF4-2BBE-C885-84DC-788236BD1F2B}"/>
              </a:ext>
            </a:extLst>
          </p:cNvPr>
          <p:cNvSpPr txBox="1"/>
          <p:nvPr/>
        </p:nvSpPr>
        <p:spPr>
          <a:xfrm>
            <a:off x="3217240" y="2076559"/>
            <a:ext cx="234991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hlinkClick r:id="rId6" action="ppaction://hlinksldjump"/>
              </a:rPr>
              <a:t>узнать новые понятия</a:t>
            </a:r>
            <a:endParaRPr lang="ru-RU" sz="2800" dirty="0"/>
          </a:p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C34B2A-BED8-F2D9-EF60-D39FED22A270}"/>
              </a:ext>
            </a:extLst>
          </p:cNvPr>
          <p:cNvSpPr txBox="1"/>
          <p:nvPr/>
        </p:nvSpPr>
        <p:spPr>
          <a:xfrm>
            <a:off x="147484" y="3921400"/>
            <a:ext cx="2664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hlinkClick r:id="rId7" action="ppaction://hlinksldjump"/>
              </a:rPr>
              <a:t>повторить прошлую тему</a:t>
            </a:r>
            <a:endParaRPr lang="ru-RU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5F078E-F8EA-3A15-8F5B-BF802C3336B5}"/>
              </a:ext>
            </a:extLst>
          </p:cNvPr>
          <p:cNvSpPr txBox="1"/>
          <p:nvPr/>
        </p:nvSpPr>
        <p:spPr>
          <a:xfrm>
            <a:off x="4674848" y="3946787"/>
            <a:ext cx="62152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prstClr val="black"/>
                </a:solidFill>
                <a:latin typeface="Calibri" panose="020F0502020204030204"/>
                <a:hlinkClick r:id="rId8" action="ppaction://hlinksldjump"/>
              </a:rPr>
              <a:t>узнать алгоритм нахождения подлежащего и сказуемого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022C01-663F-67DF-E1FE-3CA6C496E959}"/>
              </a:ext>
            </a:extLst>
          </p:cNvPr>
          <p:cNvSpPr txBox="1"/>
          <p:nvPr/>
        </p:nvSpPr>
        <p:spPr>
          <a:xfrm>
            <a:off x="9965575" y="2040131"/>
            <a:ext cx="20750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prstClr val="black"/>
                </a:solidFill>
                <a:latin typeface="Calibri" panose="020F0502020204030204"/>
                <a:hlinkClick r:id="rId9" action="ppaction://hlinksldjump"/>
              </a:rPr>
              <a:t>выполнить упражнения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F46FEAB-F2F7-1593-ED32-463F5B62D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8050" y="5591410"/>
            <a:ext cx="838200" cy="8382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1F017B-5B94-4E15-1882-4EFB2346EF8B}"/>
              </a:ext>
            </a:extLst>
          </p:cNvPr>
          <p:cNvSpPr txBox="1"/>
          <p:nvPr/>
        </p:nvSpPr>
        <p:spPr>
          <a:xfrm>
            <a:off x="5855327" y="6060278"/>
            <a:ext cx="1927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нажми на овалы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0458D17-EDB8-4CAA-79FD-D64573715D45}"/>
              </a:ext>
            </a:extLst>
          </p:cNvPr>
          <p:cNvCxnSpPr/>
          <p:nvPr/>
        </p:nvCxnSpPr>
        <p:spPr>
          <a:xfrm>
            <a:off x="878305" y="3863763"/>
            <a:ext cx="1052711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68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5.png">
            <a:extLst>
              <a:ext uri="{FF2B5EF4-FFF2-40B4-BE49-F238E27FC236}">
                <a16:creationId xmlns:a16="http://schemas.microsoft.com/office/drawing/2014/main" id="{5F43DD17-9A8B-6D12-092B-E5F8726F94A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96200" y="491613"/>
            <a:ext cx="3282510" cy="3307162"/>
          </a:xfrm>
          <a:prstGeom prst="rect">
            <a:avLst/>
          </a:prstGeom>
          <a:ln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DBD22E-BA8A-2ADE-E3E4-D302B934E376}"/>
              </a:ext>
            </a:extLst>
          </p:cNvPr>
          <p:cNvSpPr txBox="1"/>
          <p:nvPr/>
        </p:nvSpPr>
        <p:spPr>
          <a:xfrm>
            <a:off x="3942737" y="186813"/>
            <a:ext cx="81411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отсканируй код</a:t>
            </a:r>
          </a:p>
          <a:p>
            <a:pPr algn="ctr"/>
            <a:r>
              <a:rPr lang="ru-RU" sz="4800" dirty="0"/>
              <a:t> или </a:t>
            </a:r>
          </a:p>
          <a:p>
            <a:pPr algn="ctr"/>
            <a:r>
              <a:rPr lang="ru-RU" sz="4800" dirty="0"/>
              <a:t>нажми на изображение  Знайки</a:t>
            </a:r>
          </a:p>
        </p:txBody>
      </p:sp>
      <p:pic>
        <p:nvPicPr>
          <p:cNvPr id="4098" name="Picture 2" descr="Детский центр развития Школа Знайки">
            <a:hlinkClick r:id="rId3"/>
            <a:extLst>
              <a:ext uri="{FF2B5EF4-FFF2-40B4-BE49-F238E27FC236}">
                <a16:creationId xmlns:a16="http://schemas.microsoft.com/office/drawing/2014/main" id="{A3ABBC75-A1DF-D70F-DDD2-143967F60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568" y="3355258"/>
            <a:ext cx="4670323" cy="350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EFC65C-0474-95C3-4F53-5BDE6A9CFD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9093" y="4125537"/>
            <a:ext cx="625579" cy="625579"/>
          </a:xfrm>
          <a:prstGeom prst="rect">
            <a:avLst/>
          </a:prstGeom>
        </p:spPr>
      </p:pic>
      <p:sp>
        <p:nvSpPr>
          <p:cNvPr id="5" name="Управляющая кнопка: &quot;На главную&quot; 4">
            <a:hlinkClick r:id="rId7" action="ppaction://hlinksldjump"/>
            <a:extLst>
              <a:ext uri="{FF2B5EF4-FFF2-40B4-BE49-F238E27FC236}">
                <a16:creationId xmlns:a16="http://schemas.microsoft.com/office/drawing/2014/main" id="{A501F922-908F-4B58-A5FE-FBBA3263FB29}"/>
              </a:ext>
            </a:extLst>
          </p:cNvPr>
          <p:cNvSpPr/>
          <p:nvPr/>
        </p:nvSpPr>
        <p:spPr>
          <a:xfrm>
            <a:off x="214467" y="5894803"/>
            <a:ext cx="923925" cy="751437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16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46565BE-1F84-E819-4CD1-06BF7554A6DF}"/>
              </a:ext>
            </a:extLst>
          </p:cNvPr>
          <p:cNvSpPr/>
          <p:nvPr/>
        </p:nvSpPr>
        <p:spPr>
          <a:xfrm>
            <a:off x="8431162" y="4849537"/>
            <a:ext cx="2379406" cy="7176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image2.png">
            <a:extLst>
              <a:ext uri="{FF2B5EF4-FFF2-40B4-BE49-F238E27FC236}">
                <a16:creationId xmlns:a16="http://schemas.microsoft.com/office/drawing/2014/main" id="{8F3293FF-E2EB-5203-705A-ECEBB89482DB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53061" y="1860550"/>
            <a:ext cx="5730875" cy="2044700"/>
          </a:xfrm>
          <a:prstGeom prst="rect">
            <a:avLst/>
          </a:prstGeom>
          <a:ln/>
        </p:spPr>
      </p:pic>
      <p:pic>
        <p:nvPicPr>
          <p:cNvPr id="4" name="image4.png">
            <a:extLst>
              <a:ext uri="{FF2B5EF4-FFF2-40B4-BE49-F238E27FC236}">
                <a16:creationId xmlns:a16="http://schemas.microsoft.com/office/drawing/2014/main" id="{852F62FA-8B6D-C072-5270-9B459A115EB5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53063" y="4363883"/>
            <a:ext cx="5730875" cy="2082800"/>
          </a:xfrm>
          <a:prstGeom prst="rect">
            <a:avLst/>
          </a:prstGeom>
          <a:ln/>
        </p:spPr>
      </p:pic>
      <p:pic>
        <p:nvPicPr>
          <p:cNvPr id="2" name="image7.png">
            <a:extLst>
              <a:ext uri="{FF2B5EF4-FFF2-40B4-BE49-F238E27FC236}">
                <a16:creationId xmlns:a16="http://schemas.microsoft.com/office/drawing/2014/main" id="{F5FB4916-8529-CDA8-4AF9-9D690EB8006F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153061" y="411317"/>
            <a:ext cx="5730875" cy="990600"/>
          </a:xfrm>
          <a:prstGeom prst="rect">
            <a:avLst/>
          </a:prstGeom>
          <a:ln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61B13D-C838-0A63-AF3C-7A8ABDF7D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2537" y="563716"/>
            <a:ext cx="838200" cy="8382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8B6CF56-D36F-905C-0608-2F4356498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867" y="3047633"/>
            <a:ext cx="838200" cy="838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1B48D3-E80A-2649-9DEF-14B5AB6089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867" y="5531550"/>
            <a:ext cx="838200" cy="838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B5EFFF-306A-4BD2-6907-901F506B78DD}"/>
              </a:ext>
            </a:extLst>
          </p:cNvPr>
          <p:cNvSpPr txBox="1"/>
          <p:nvPr/>
        </p:nvSpPr>
        <p:spPr>
          <a:xfrm>
            <a:off x="7693081" y="187261"/>
            <a:ext cx="4100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дополни схему</a:t>
            </a:r>
          </a:p>
        </p:txBody>
      </p:sp>
      <p:pic>
        <p:nvPicPr>
          <p:cNvPr id="13" name="image8.png">
            <a:extLst>
              <a:ext uri="{FF2B5EF4-FFF2-40B4-BE49-F238E27FC236}">
                <a16:creationId xmlns:a16="http://schemas.microsoft.com/office/drawing/2014/main" id="{467D4F91-54DF-48CF-B535-62975B2A0F86}"/>
              </a:ext>
            </a:extLst>
          </p:cNvPr>
          <p:cNvPicPr/>
          <p:nvPr/>
        </p:nvPicPr>
        <p:blipFill>
          <a:blip r:embed="rId9"/>
          <a:srcRect t="10176"/>
          <a:stretch/>
        </p:blipFill>
        <p:spPr>
          <a:xfrm>
            <a:off x="7098894" y="1040578"/>
            <a:ext cx="4827635" cy="3323305"/>
          </a:xfrm>
          <a:prstGeom prst="rect">
            <a:avLst/>
          </a:prstGeom>
          <a:ln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8EF88E-9CAF-6E81-6D16-62F7B6EEE971}"/>
              </a:ext>
            </a:extLst>
          </p:cNvPr>
          <p:cNvSpPr txBox="1"/>
          <p:nvPr/>
        </p:nvSpPr>
        <p:spPr>
          <a:xfrm>
            <a:off x="7386820" y="1494502"/>
            <a:ext cx="1504335" cy="36604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9A182-D0D2-E32E-9C3F-84486C04FA48}"/>
              </a:ext>
            </a:extLst>
          </p:cNvPr>
          <p:cNvSpPr txBox="1"/>
          <p:nvPr/>
        </p:nvSpPr>
        <p:spPr>
          <a:xfrm>
            <a:off x="10250801" y="1494502"/>
            <a:ext cx="1504335" cy="36604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5C1D73-5A2C-07C7-A036-50EFE6A2B268}"/>
              </a:ext>
            </a:extLst>
          </p:cNvPr>
          <p:cNvSpPr txBox="1"/>
          <p:nvPr/>
        </p:nvSpPr>
        <p:spPr>
          <a:xfrm>
            <a:off x="10134937" y="2134934"/>
            <a:ext cx="474069" cy="1795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9E36CC-D3A7-5B7A-F141-D5B767650846}"/>
              </a:ext>
            </a:extLst>
          </p:cNvPr>
          <p:cNvSpPr txBox="1"/>
          <p:nvPr/>
        </p:nvSpPr>
        <p:spPr>
          <a:xfrm>
            <a:off x="9783189" y="3533949"/>
            <a:ext cx="1504335" cy="24092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CCC556-94EB-B061-C9BB-E2107553BD01}"/>
              </a:ext>
            </a:extLst>
          </p:cNvPr>
          <p:cNvSpPr txBox="1"/>
          <p:nvPr/>
        </p:nvSpPr>
        <p:spPr>
          <a:xfrm>
            <a:off x="9856838" y="3308536"/>
            <a:ext cx="1504335" cy="24092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489597-C2F9-0EB5-AA1E-C468EA231374}"/>
              </a:ext>
            </a:extLst>
          </p:cNvPr>
          <p:cNvSpPr txBox="1"/>
          <p:nvPr/>
        </p:nvSpPr>
        <p:spPr>
          <a:xfrm>
            <a:off x="8504904" y="4885219"/>
            <a:ext cx="2231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ПРОВЕРКА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BF7EDCF-0BF3-1FEE-8042-164E019577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24006" y="5465915"/>
            <a:ext cx="838200" cy="838200"/>
          </a:xfrm>
          <a:prstGeom prst="rect">
            <a:avLst/>
          </a:prstGeom>
        </p:spPr>
      </p:pic>
      <p:pic>
        <p:nvPicPr>
          <p:cNvPr id="24" name="image8.png">
            <a:extLst>
              <a:ext uri="{FF2B5EF4-FFF2-40B4-BE49-F238E27FC236}">
                <a16:creationId xmlns:a16="http://schemas.microsoft.com/office/drawing/2014/main" id="{80DAA8CC-5334-B6EC-2260-B9849CC8DEDE}"/>
              </a:ext>
            </a:extLst>
          </p:cNvPr>
          <p:cNvPicPr/>
          <p:nvPr/>
        </p:nvPicPr>
        <p:blipFill>
          <a:blip r:embed="rId9"/>
          <a:srcRect t="10176"/>
          <a:stretch/>
        </p:blipFill>
        <p:spPr>
          <a:xfrm>
            <a:off x="7098892" y="1058418"/>
            <a:ext cx="4827635" cy="3323305"/>
          </a:xfrm>
          <a:prstGeom prst="rect">
            <a:avLst/>
          </a:prstGeom>
          <a:ln/>
        </p:spPr>
      </p:pic>
      <p:sp>
        <p:nvSpPr>
          <p:cNvPr id="25" name="Управляющая кнопка: &quot;На главную&quot; 24">
            <a:hlinkClick r:id="rId10" action="ppaction://hlinksldjump"/>
            <a:extLst>
              <a:ext uri="{FF2B5EF4-FFF2-40B4-BE49-F238E27FC236}">
                <a16:creationId xmlns:a16="http://schemas.microsoft.com/office/drawing/2014/main" id="{5E1E0FCD-AE5F-55A1-8482-C2382A2C02FE}"/>
              </a:ext>
            </a:extLst>
          </p:cNvPr>
          <p:cNvSpPr/>
          <p:nvPr/>
        </p:nvSpPr>
        <p:spPr>
          <a:xfrm>
            <a:off x="11115012" y="5994031"/>
            <a:ext cx="923925" cy="751437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ПОСОБИЕ 2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D08D0F18-1C0B-A9F8-FFC7-DCFED27298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15815" y="4669676"/>
            <a:ext cx="609600" cy="609600"/>
          </a:xfrm>
          <a:prstGeom prst="rect">
            <a:avLst/>
          </a:prstGeom>
        </p:spPr>
      </p:pic>
      <p:pic>
        <p:nvPicPr>
          <p:cNvPr id="27" name="Picture 2" descr="слушать - Музыка и мультимедиа Иконки">
            <a:extLst>
              <a:ext uri="{FF2B5EF4-FFF2-40B4-BE49-F238E27FC236}">
                <a16:creationId xmlns:a16="http://schemas.microsoft.com/office/drawing/2014/main" id="{1F31F3E6-01E1-C317-40F2-75EB3711F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950" y="5256917"/>
            <a:ext cx="1085329" cy="108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837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9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915EF5-E521-662F-B05D-0C0662DC9B8B}"/>
              </a:ext>
            </a:extLst>
          </p:cNvPr>
          <p:cNvSpPr txBox="1"/>
          <p:nvPr/>
        </p:nvSpPr>
        <p:spPr>
          <a:xfrm>
            <a:off x="865238" y="363794"/>
            <a:ext cx="7688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последовательно нажимай на текст, </a:t>
            </a:r>
          </a:p>
          <a:p>
            <a:pPr algn="ctr"/>
            <a:r>
              <a:rPr lang="ru-RU" sz="3200" dirty="0"/>
              <a:t>который будет появляться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4D6C4D-DD79-D546-08DE-1CD88B6CC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29601" y="602812"/>
            <a:ext cx="838200" cy="838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667A7C-150D-ACDF-3CE1-98286A24ECAE}"/>
              </a:ext>
            </a:extLst>
          </p:cNvPr>
          <p:cNvSpPr txBox="1"/>
          <p:nvPr/>
        </p:nvSpPr>
        <p:spPr>
          <a:xfrm>
            <a:off x="609601" y="2949678"/>
            <a:ext cx="120346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Александр ответственно относится к природе.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5B628A-CB0C-6158-2E08-953E62D6A7AA}"/>
              </a:ext>
            </a:extLst>
          </p:cNvPr>
          <p:cNvSpPr txBox="1"/>
          <p:nvPr/>
        </p:nvSpPr>
        <p:spPr>
          <a:xfrm>
            <a:off x="1567543" y="2180237"/>
            <a:ext cx="24726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Кто?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1F46EFE-8687-7EE1-AADF-876F92F55340}"/>
              </a:ext>
            </a:extLst>
          </p:cNvPr>
          <p:cNvCxnSpPr/>
          <p:nvPr/>
        </p:nvCxnSpPr>
        <p:spPr>
          <a:xfrm>
            <a:off x="709127" y="3719119"/>
            <a:ext cx="242595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743C255-A716-ADF3-54BE-4E597B1BB081}"/>
              </a:ext>
            </a:extLst>
          </p:cNvPr>
          <p:cNvSpPr txBox="1"/>
          <p:nvPr/>
        </p:nvSpPr>
        <p:spPr>
          <a:xfrm>
            <a:off x="6322794" y="2165489"/>
            <a:ext cx="63214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black"/>
                </a:solidFill>
                <a:latin typeface="Calibri" panose="020F0502020204030204"/>
              </a:rPr>
              <a:t>Что делает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08A36B2-3E40-EB35-DCD2-B38E26F1073B}"/>
              </a:ext>
            </a:extLst>
          </p:cNvPr>
          <p:cNvGrpSpPr/>
          <p:nvPr/>
        </p:nvGrpSpPr>
        <p:grpSpPr>
          <a:xfrm>
            <a:off x="6626941" y="3708602"/>
            <a:ext cx="2425960" cy="152401"/>
            <a:chOff x="6626941" y="3708602"/>
            <a:chExt cx="2425960" cy="152401"/>
          </a:xfrm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B5914941-5354-3CB6-656C-8CADF97AEFA3}"/>
                </a:ext>
              </a:extLst>
            </p:cNvPr>
            <p:cNvCxnSpPr/>
            <p:nvPr/>
          </p:nvCxnSpPr>
          <p:spPr>
            <a:xfrm>
              <a:off x="6626942" y="3708602"/>
              <a:ext cx="2425959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4AA71D5D-829F-11F2-E6A4-AEA2C7B1F994}"/>
                </a:ext>
              </a:extLst>
            </p:cNvPr>
            <p:cNvCxnSpPr/>
            <p:nvPr/>
          </p:nvCxnSpPr>
          <p:spPr>
            <a:xfrm>
              <a:off x="6626941" y="3861003"/>
              <a:ext cx="2425959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2D339E6-875A-6320-B153-08BF244541D3}"/>
              </a:ext>
            </a:extLst>
          </p:cNvPr>
          <p:cNvSpPr txBox="1"/>
          <p:nvPr/>
        </p:nvSpPr>
        <p:spPr>
          <a:xfrm>
            <a:off x="609603" y="2949678"/>
            <a:ext cx="8571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Александр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AA8D2-0281-DCB1-BBFA-D7690C427839}"/>
              </a:ext>
            </a:extLst>
          </p:cNvPr>
          <p:cNvSpPr txBox="1"/>
          <p:nvPr/>
        </p:nvSpPr>
        <p:spPr>
          <a:xfrm>
            <a:off x="1634162" y="4701977"/>
            <a:ext cx="9377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Запиши в тетрадь по русскому языку предложение </a:t>
            </a:r>
          </a:p>
          <a:p>
            <a:pPr algn="ctr"/>
            <a:r>
              <a:rPr lang="ru-RU" sz="2800" b="1" dirty="0"/>
              <a:t>Я берегу природу.</a:t>
            </a:r>
          </a:p>
          <a:p>
            <a:pPr algn="ctr"/>
            <a:r>
              <a:rPr lang="ru-RU" sz="2800" dirty="0"/>
              <a:t>Проделай те же действия</a:t>
            </a:r>
          </a:p>
        </p:txBody>
      </p:sp>
      <p:sp>
        <p:nvSpPr>
          <p:cNvPr id="19" name="Стрелка: вправо 18">
            <a:hlinkClick r:id="rId4" action="ppaction://hlinksldjump"/>
            <a:extLst>
              <a:ext uri="{FF2B5EF4-FFF2-40B4-BE49-F238E27FC236}">
                <a16:creationId xmlns:a16="http://schemas.microsoft.com/office/drawing/2014/main" id="{EB56F155-8921-67F0-5427-F9A7BA09B2E8}"/>
              </a:ext>
            </a:extLst>
          </p:cNvPr>
          <p:cNvSpPr/>
          <p:nvPr/>
        </p:nvSpPr>
        <p:spPr>
          <a:xfrm>
            <a:off x="11035687" y="5978745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80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B7103F-E63F-185A-4BC0-8E27BAC6C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846943-9C4E-A6D6-286A-45EA3335A2D3}"/>
              </a:ext>
            </a:extLst>
          </p:cNvPr>
          <p:cNvSpPr txBox="1"/>
          <p:nvPr/>
        </p:nvSpPr>
        <p:spPr>
          <a:xfrm>
            <a:off x="3942737" y="186813"/>
            <a:ext cx="81411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отсканируй код</a:t>
            </a:r>
          </a:p>
          <a:p>
            <a:pPr algn="ctr"/>
            <a:r>
              <a:rPr lang="ru-RU" sz="4800" dirty="0"/>
              <a:t> или </a:t>
            </a:r>
          </a:p>
          <a:p>
            <a:pPr algn="ctr"/>
            <a:r>
              <a:rPr lang="ru-RU" sz="4800" dirty="0"/>
              <a:t>нажми на изображение  Знайки</a:t>
            </a:r>
          </a:p>
        </p:txBody>
      </p:sp>
      <p:pic>
        <p:nvPicPr>
          <p:cNvPr id="4098" name="Picture 2" descr="Детский центр развития Школа Знайки">
            <a:hlinkClick r:id="rId2"/>
            <a:extLst>
              <a:ext uri="{FF2B5EF4-FFF2-40B4-BE49-F238E27FC236}">
                <a16:creationId xmlns:a16="http://schemas.microsoft.com/office/drawing/2014/main" id="{96B31D3C-DDE1-0E4C-8F35-B21AF6894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568" y="3355258"/>
            <a:ext cx="4670323" cy="350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007613-8750-9427-1E13-A732B20C7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9093" y="4125537"/>
            <a:ext cx="625579" cy="625579"/>
          </a:xfrm>
          <a:prstGeom prst="rect">
            <a:avLst/>
          </a:prstGeom>
        </p:spPr>
      </p:pic>
      <p:sp>
        <p:nvSpPr>
          <p:cNvPr id="5" name="Управляющая кнопка: &quot;На главную&quot; 4">
            <a:hlinkClick r:id="rId6" action="ppaction://hlinksldjump"/>
            <a:extLst>
              <a:ext uri="{FF2B5EF4-FFF2-40B4-BE49-F238E27FC236}">
                <a16:creationId xmlns:a16="http://schemas.microsoft.com/office/drawing/2014/main" id="{F2933C2A-4391-9B9E-06FE-EE7526452694}"/>
              </a:ext>
            </a:extLst>
          </p:cNvPr>
          <p:cNvSpPr/>
          <p:nvPr/>
        </p:nvSpPr>
        <p:spPr>
          <a:xfrm>
            <a:off x="214467" y="5894803"/>
            <a:ext cx="923925" cy="751437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931D318-255B-7C4F-B27F-5403C25BC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24" y="432621"/>
            <a:ext cx="3482616" cy="34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85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EE1DF2-C133-FB69-A4E2-39D36DC24AB0}"/>
              </a:ext>
            </a:extLst>
          </p:cNvPr>
          <p:cNvSpPr txBox="1"/>
          <p:nvPr/>
        </p:nvSpPr>
        <p:spPr>
          <a:xfrm>
            <a:off x="6454033" y="-71284"/>
            <a:ext cx="6223819" cy="70005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2461885-BDC0-B09F-4976-AC785203EB9B}"/>
              </a:ext>
            </a:extLst>
          </p:cNvPr>
          <p:cNvGrpSpPr/>
          <p:nvPr/>
        </p:nvGrpSpPr>
        <p:grpSpPr>
          <a:xfrm>
            <a:off x="306415" y="1730110"/>
            <a:ext cx="5702709" cy="737420"/>
            <a:chOff x="6253317" y="1002644"/>
            <a:chExt cx="5702709" cy="73742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8246763-898D-28EF-12F4-38C655AA5BF2}"/>
                </a:ext>
              </a:extLst>
            </p:cNvPr>
            <p:cNvSpPr txBox="1"/>
            <p:nvPr/>
          </p:nvSpPr>
          <p:spPr>
            <a:xfrm>
              <a:off x="6253317" y="1002644"/>
              <a:ext cx="57027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На лугу растут красивые цветы.</a:t>
              </a: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7ECAF5E4-ECAD-ADFE-7171-B16EA098BF8E}"/>
                </a:ext>
              </a:extLst>
            </p:cNvPr>
            <p:cNvGrpSpPr/>
            <p:nvPr/>
          </p:nvGrpSpPr>
          <p:grpSpPr>
            <a:xfrm>
              <a:off x="7688825" y="1577586"/>
              <a:ext cx="3908324" cy="162478"/>
              <a:chOff x="7688825" y="1577586"/>
              <a:chExt cx="3908324" cy="162478"/>
            </a:xfrm>
          </p:grpSpPr>
          <p:cxnSp>
            <p:nvCxnSpPr>
              <p:cNvPr id="5" name="Прямая соединительная линия 4">
                <a:extLst>
                  <a:ext uri="{FF2B5EF4-FFF2-40B4-BE49-F238E27FC236}">
                    <a16:creationId xmlns:a16="http://schemas.microsoft.com/office/drawing/2014/main" id="{9DC1266B-973A-EFEB-7435-88FEB056DC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8825" y="1626993"/>
                <a:ext cx="993059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>
                <a:extLst>
                  <a:ext uri="{FF2B5EF4-FFF2-40B4-BE49-F238E27FC236}">
                    <a16:creationId xmlns:a16="http://schemas.microsoft.com/office/drawing/2014/main" id="{F4A0C5D9-E26B-7555-0195-0F088CE115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8825" y="1740064"/>
                <a:ext cx="993059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>
                <a:extLst>
                  <a:ext uri="{FF2B5EF4-FFF2-40B4-BE49-F238E27FC236}">
                    <a16:creationId xmlns:a16="http://schemas.microsoft.com/office/drawing/2014/main" id="{5E54DBBF-BF53-9CDA-FCE4-544DB67F80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04090" y="1577586"/>
                <a:ext cx="993059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C7672ED-687F-28EB-44F6-92DC2FCF4A28}"/>
              </a:ext>
            </a:extLst>
          </p:cNvPr>
          <p:cNvGrpSpPr/>
          <p:nvPr/>
        </p:nvGrpSpPr>
        <p:grpSpPr>
          <a:xfrm>
            <a:off x="943898" y="3252172"/>
            <a:ext cx="5702709" cy="702516"/>
            <a:chOff x="6253317" y="1002644"/>
            <a:chExt cx="5702709" cy="70251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4FC2E4-0A72-9E92-6D32-098A475CC5DA}"/>
                </a:ext>
              </a:extLst>
            </p:cNvPr>
            <p:cNvSpPr txBox="1"/>
            <p:nvPr/>
          </p:nvSpPr>
          <p:spPr>
            <a:xfrm>
              <a:off x="6253317" y="1002644"/>
              <a:ext cx="57027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Я не сорву эти цветы.</a:t>
              </a: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4A203DF5-A554-4826-174E-73E4F634AC4F}"/>
                </a:ext>
              </a:extLst>
            </p:cNvPr>
            <p:cNvGrpSpPr/>
            <p:nvPr/>
          </p:nvGrpSpPr>
          <p:grpSpPr>
            <a:xfrm>
              <a:off x="6302479" y="1587419"/>
              <a:ext cx="1882876" cy="117741"/>
              <a:chOff x="6302479" y="1587419"/>
              <a:chExt cx="1882876" cy="117741"/>
            </a:xfrm>
          </p:grpSpPr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0A7E862D-A318-A538-C67A-FA8F0C4AAA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59" y="1587419"/>
                <a:ext cx="1401096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E786712B-F3D9-BD43-1823-AFA8A46295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59" y="1705160"/>
                <a:ext cx="1401096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2392EE18-6DA0-3C26-5E53-612AE45CB9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2479" y="1591599"/>
                <a:ext cx="373626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5E3B20D-E988-4EF2-9E19-2DE0D7BCE5FA}"/>
              </a:ext>
            </a:extLst>
          </p:cNvPr>
          <p:cNvGrpSpPr/>
          <p:nvPr/>
        </p:nvGrpSpPr>
        <p:grpSpPr>
          <a:xfrm>
            <a:off x="825910" y="4773069"/>
            <a:ext cx="5702709" cy="702516"/>
            <a:chOff x="6253317" y="1002644"/>
            <a:chExt cx="5702709" cy="70251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1A088B3-B430-2BA1-2494-36C921FFE652}"/>
                </a:ext>
              </a:extLst>
            </p:cNvPr>
            <p:cNvSpPr txBox="1"/>
            <p:nvPr/>
          </p:nvSpPr>
          <p:spPr>
            <a:xfrm>
              <a:off x="6253317" y="1002644"/>
              <a:ext cx="57027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Я читал Красную книгу.</a:t>
              </a:r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9E4DD790-12B6-B70D-D921-59A8F03AB341}"/>
                </a:ext>
              </a:extLst>
            </p:cNvPr>
            <p:cNvGrpSpPr/>
            <p:nvPr/>
          </p:nvGrpSpPr>
          <p:grpSpPr>
            <a:xfrm>
              <a:off x="6302479" y="1587419"/>
              <a:ext cx="1347018" cy="117741"/>
              <a:chOff x="6302479" y="1587419"/>
              <a:chExt cx="1347018" cy="117741"/>
            </a:xfrm>
          </p:grpSpPr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D6A6FCE6-CFEE-D3B3-8E5D-9F2197B613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98226" y="1587419"/>
                <a:ext cx="951271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FE6F49DA-4416-0DA1-FA79-197823F02D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76105" y="1705160"/>
                <a:ext cx="973392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2101E8E4-DF36-FD2A-63B6-119D1746FD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2479" y="1591599"/>
                <a:ext cx="373626" cy="0"/>
              </a:xfrm>
              <a:prstGeom prst="line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AF4670C-8076-7616-3757-1EF476A5E613}"/>
              </a:ext>
            </a:extLst>
          </p:cNvPr>
          <p:cNvSpPr txBox="1"/>
          <p:nvPr/>
        </p:nvSpPr>
        <p:spPr>
          <a:xfrm>
            <a:off x="5153717" y="5881064"/>
            <a:ext cx="1946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ПРОВЕРКА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A37A549-D437-3B74-E980-4606671AE98A}"/>
              </a:ext>
            </a:extLst>
          </p:cNvPr>
          <p:cNvSpPr/>
          <p:nvPr/>
        </p:nvSpPr>
        <p:spPr>
          <a:xfrm>
            <a:off x="5142271" y="5881954"/>
            <a:ext cx="173370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F33823C-BD0B-137F-73E4-7D8506F10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7778" l="10000" r="90000">
                        <a14:foregroundMark x1="23556" y1="9222" x2="23556" y2="9222"/>
                        <a14:foregroundMark x1="23556" y1="9222" x2="23556" y2="9222"/>
                        <a14:foregroundMark x1="33889" y1="3444" x2="33889" y2="3444"/>
                        <a14:foregroundMark x1="33889" y1="3444" x2="33889" y2="3444"/>
                        <a14:foregroundMark x1="61000" y1="97778" x2="61000" y2="97778"/>
                        <a14:foregroundMark x1="61000" y1="97778" x2="61000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5977" y="5986074"/>
            <a:ext cx="838200" cy="8382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D7B2D67-1911-8557-8787-F5F40245673B}"/>
              </a:ext>
            </a:extLst>
          </p:cNvPr>
          <p:cNvSpPr txBox="1"/>
          <p:nvPr/>
        </p:nvSpPr>
        <p:spPr>
          <a:xfrm>
            <a:off x="2364657" y="136226"/>
            <a:ext cx="8327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Запиши предложения в тетрадь. Подчеркни грамматическую основу.</a:t>
            </a:r>
          </a:p>
        </p:txBody>
      </p:sp>
      <p:sp>
        <p:nvSpPr>
          <p:cNvPr id="38" name="Управляющая кнопка: &quot;На главную&quot; 37">
            <a:hlinkClick r:id="rId4" action="ppaction://hlinksldjump"/>
            <a:extLst>
              <a:ext uri="{FF2B5EF4-FFF2-40B4-BE49-F238E27FC236}">
                <a16:creationId xmlns:a16="http://schemas.microsoft.com/office/drawing/2014/main" id="{74CAE347-4F0C-010B-5B33-186674820E31}"/>
              </a:ext>
            </a:extLst>
          </p:cNvPr>
          <p:cNvSpPr/>
          <p:nvPr/>
        </p:nvSpPr>
        <p:spPr>
          <a:xfrm>
            <a:off x="255948" y="5923593"/>
            <a:ext cx="923925" cy="751437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80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52735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0.55351 -0.00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69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5694 -0.0083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64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E488CF-12DD-5771-D86E-F0AC11DB6B04}"/>
              </a:ext>
            </a:extLst>
          </p:cNvPr>
          <p:cNvSpPr txBox="1"/>
          <p:nvPr/>
        </p:nvSpPr>
        <p:spPr>
          <a:xfrm>
            <a:off x="228600" y="288220"/>
            <a:ext cx="11734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Домашнее задание</a:t>
            </a:r>
            <a:endParaRPr lang="ru-RU" sz="3600" dirty="0"/>
          </a:p>
          <a:p>
            <a:pPr algn="just"/>
            <a:r>
              <a:rPr lang="ru-RU" sz="3600" dirty="0"/>
              <a:t>Напиши другу ответное письмо. Исправь ошибки. </a:t>
            </a:r>
          </a:p>
          <a:p>
            <a:pPr algn="just"/>
            <a:r>
              <a:rPr lang="ru-RU" sz="3600" dirty="0"/>
              <a:t>В письме укажи, в чём конкретно ошибся друг.</a:t>
            </a:r>
          </a:p>
          <a:p>
            <a:pPr algn="just"/>
            <a:r>
              <a:rPr lang="ru-RU" sz="3600" dirty="0"/>
              <a:t>Не забудь рассказать об алгоритме нахождения грамматической основы предложения. Составь ещё несколько предложений для того, чтобы твой товарищ мог потренироваться в поиске грамматической основы. </a:t>
            </a:r>
          </a:p>
        </p:txBody>
      </p:sp>
      <p:pic>
        <p:nvPicPr>
          <p:cNvPr id="4" name="пособие 4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6792EBD4-AC92-6545-49F0-E53429DB8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0700" y="5035550"/>
            <a:ext cx="609600" cy="609600"/>
          </a:xfrm>
          <a:prstGeom prst="rect">
            <a:avLst/>
          </a:prstGeom>
        </p:spPr>
      </p:pic>
      <p:pic>
        <p:nvPicPr>
          <p:cNvPr id="5" name="Picture 2" descr="слушать - Музыка и мультимедиа Иконки">
            <a:extLst>
              <a:ext uri="{FF2B5EF4-FFF2-40B4-BE49-F238E27FC236}">
                <a16:creationId xmlns:a16="http://schemas.microsoft.com/office/drawing/2014/main" id="{C11EB200-3B3B-4B6C-596C-438818363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4797685"/>
            <a:ext cx="1085329" cy="108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Кира - скрап - PNG / ПНГ клипарт на прозрачном фоне">
            <a:extLst>
              <a:ext uri="{FF2B5EF4-FFF2-40B4-BE49-F238E27FC236}">
                <a16:creationId xmlns:a16="http://schemas.microsoft.com/office/drawing/2014/main" id="{3F6324A7-EC4E-B793-1D37-6B4865C6D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04" y="4051730"/>
            <a:ext cx="1611336" cy="275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знайка на прозрачном фоне 27 фото">
            <a:extLst>
              <a:ext uri="{FF2B5EF4-FFF2-40B4-BE49-F238E27FC236}">
                <a16:creationId xmlns:a16="http://schemas.microsoft.com/office/drawing/2014/main" id="{2CA3FBFE-EC97-B8FD-9A69-5CAF1D536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28" b="94783" l="4667" r="90000">
                        <a14:foregroundMark x1="18556" y1="13333" x2="18556" y2="13333"/>
                        <a14:foregroundMark x1="17333" y1="8406" x2="17333" y2="8406"/>
                        <a14:foregroundMark x1="17778" y1="5072" x2="17778" y2="5072"/>
                        <a14:foregroundMark x1="9778" y1="56522" x2="9778" y2="56522"/>
                        <a14:foregroundMark x1="8778" y1="93623" x2="8778" y2="93623"/>
                        <a14:foregroundMark x1="4667" y1="94203" x2="4667" y2="94203"/>
                        <a14:foregroundMark x1="25778" y1="94783" x2="25778" y2="94783"/>
                        <a14:backgroundMark x1="10889" y1="28696" x2="10889" y2="2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79" y="4054687"/>
            <a:ext cx="3656496" cy="280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вправо 5">
            <a:hlinkClick r:id="rId10"/>
            <a:extLst>
              <a:ext uri="{FF2B5EF4-FFF2-40B4-BE49-F238E27FC236}">
                <a16:creationId xmlns:a16="http://schemas.microsoft.com/office/drawing/2014/main" id="{B8D73DDB-2C69-BD82-580D-1280F2092DE7}"/>
              </a:ext>
            </a:extLst>
          </p:cNvPr>
          <p:cNvSpPr/>
          <p:nvPr/>
        </p:nvSpPr>
        <p:spPr>
          <a:xfrm>
            <a:off x="10963309" y="5840129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3D211AE5-3E13-05C3-E40D-9C3088550D7E}"/>
              </a:ext>
            </a:extLst>
          </p:cNvPr>
          <p:cNvSpPr/>
          <p:nvPr/>
        </p:nvSpPr>
        <p:spPr>
          <a:xfrm rot="10800000">
            <a:off x="151378" y="5978745"/>
            <a:ext cx="1004935" cy="75143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&quot;На главную&quot; 7">
            <a:hlinkClick r:id="rId11" action="ppaction://hlinksldjump"/>
            <a:extLst>
              <a:ext uri="{FF2B5EF4-FFF2-40B4-BE49-F238E27FC236}">
                <a16:creationId xmlns:a16="http://schemas.microsoft.com/office/drawing/2014/main" id="{9DFF736B-EE90-997A-FA89-E085D5FEFDBB}"/>
              </a:ext>
            </a:extLst>
          </p:cNvPr>
          <p:cNvSpPr/>
          <p:nvPr/>
        </p:nvSpPr>
        <p:spPr>
          <a:xfrm>
            <a:off x="9478717" y="5840128"/>
            <a:ext cx="923925" cy="751437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2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251</Words>
  <Application>Microsoft Office PowerPoint</Application>
  <PresentationFormat>Широкоэкранный</PresentationFormat>
  <Paragraphs>46</Paragraphs>
  <Slides>10</Slides>
  <Notes>0</Notes>
  <HiddenSlides>5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Пособие для дистанционного урока русского языка по теме «Главные члены предложения.  Подлежащее и сказуемое»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Александра</dc:creator>
  <cp:lastModifiedBy>Александра</cp:lastModifiedBy>
  <cp:revision>11</cp:revision>
  <dcterms:created xsi:type="dcterms:W3CDTF">2025-02-07T20:31:45Z</dcterms:created>
  <dcterms:modified xsi:type="dcterms:W3CDTF">2025-02-07T23:32:23Z</dcterms:modified>
</cp:coreProperties>
</file>